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11" r:id="rId3"/>
    <p:sldId id="363" r:id="rId4"/>
    <p:sldId id="365" r:id="rId5"/>
    <p:sldId id="364" r:id="rId6"/>
    <p:sldId id="366" r:id="rId7"/>
    <p:sldId id="367" r:id="rId8"/>
    <p:sldId id="374" r:id="rId9"/>
    <p:sldId id="368" r:id="rId10"/>
    <p:sldId id="369" r:id="rId11"/>
    <p:sldId id="371" r:id="rId12"/>
    <p:sldId id="373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6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21.11.2020.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4.png"/><Relationship Id="rId5" Type="http://schemas.openxmlformats.org/officeDocument/2006/relationships/hyperlink" Target="https://www.e-sfera.hr/dodatni-digitalni-sadrzaji/e50174e8-8590-46c5-82ac-ef72da6b640d/assets/audio/look_back_2a_-_five_children-wonderland_6.mp3" TargetMode="Externa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microsoft.com/office/2007/relationships/hdphoto" Target="../media/hdphoto2.wdp"/><Relationship Id="rId4" Type="http://schemas.openxmlformats.org/officeDocument/2006/relationships/image" Target="../media/image27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e-sfera.hr/dodatni-digitalni-sadrzaji/e50174e8-8590-46c5-82ac-ef72da6b640d/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hyperlink" Target="https://www.e-sfera.hr/dodatni-digitalni-sadrzaji/e50174e8-8590-46c5-82ac-ef72da6b640d/assets/audio/look_back_2_-grammar_rap.mp3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72A2F84-8D57-47C7-9520-340B07A42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4390FF2B-F153-4A33-A1C1-93B5A7105DB5}"/>
              </a:ext>
            </a:extLst>
          </p:cNvPr>
          <p:cNvSpPr txBox="1"/>
          <p:nvPr/>
        </p:nvSpPr>
        <p:spPr>
          <a:xfrm>
            <a:off x="5004440" y="235268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2;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>
                <a:solidFill>
                  <a:srgbClr val="FF0000"/>
                </a:solidFill>
              </a:rPr>
              <a:t>My </a:t>
            </a:r>
            <a:r>
              <a:rPr lang="hr-HR" sz="4000" b="1" u="sng" dirty="0" err="1">
                <a:solidFill>
                  <a:srgbClr val="FF0000"/>
                </a:solidFill>
              </a:rPr>
              <a:t>family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friends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12DCEF6-B202-40EA-A51C-F5F503492C47}"/>
              </a:ext>
            </a:extLst>
          </p:cNvPr>
          <p:cNvSpPr txBox="1"/>
          <p:nvPr/>
        </p:nvSpPr>
        <p:spPr>
          <a:xfrm>
            <a:off x="5852161" y="3531870"/>
            <a:ext cx="6121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Look</a:t>
            </a:r>
            <a:r>
              <a:rPr lang="hr-HR" sz="4000" dirty="0"/>
              <a:t> </a:t>
            </a:r>
            <a:r>
              <a:rPr lang="hr-HR" sz="4000" dirty="0" err="1"/>
              <a:t>back</a:t>
            </a:r>
            <a:r>
              <a:rPr lang="hr-HR" sz="4000" dirty="0"/>
              <a:t> 2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36A2C99-6F86-42BA-B0CC-E8EE2F878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0"/>
            <a:ext cx="5120639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98710" y="1075831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Describe</a:t>
            </a:r>
            <a:r>
              <a:rPr lang="hr-HR" sz="2000" b="1" dirty="0"/>
              <a:t> </a:t>
            </a:r>
            <a:r>
              <a:rPr lang="hr-HR" sz="2000" b="1" dirty="0" err="1"/>
              <a:t>an</a:t>
            </a:r>
            <a:r>
              <a:rPr lang="hr-HR" sz="2000" b="1" dirty="0"/>
              <a:t> ideal </a:t>
            </a:r>
            <a:r>
              <a:rPr lang="hr-HR" sz="2000" b="1" dirty="0" err="1"/>
              <a:t>children’s</a:t>
            </a:r>
            <a:r>
              <a:rPr lang="hr-HR" sz="2000" b="1" dirty="0"/>
              <a:t> room.</a:t>
            </a:r>
            <a:br>
              <a:rPr lang="hr-HR" sz="2000" b="1" dirty="0"/>
            </a:br>
            <a:r>
              <a:rPr lang="hr-HR" sz="2000" i="1" dirty="0"/>
              <a:t>U zadatku pisanja kratko opiši idealnu dječju sobu.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210" y="1841025"/>
            <a:ext cx="7892383" cy="334750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402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9"/>
            <a:ext cx="5131899" cy="685177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27316" y="170957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In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listening</a:t>
            </a:r>
            <a:r>
              <a:rPr lang="hr-HR" sz="2000" b="1" dirty="0"/>
              <a:t> </a:t>
            </a:r>
            <a:r>
              <a:rPr lang="hr-HR" sz="2000" b="1" dirty="0" err="1"/>
              <a:t>section</a:t>
            </a:r>
            <a:r>
              <a:rPr lang="hr-HR" sz="2000" b="1" dirty="0"/>
              <a:t>, </a:t>
            </a:r>
            <a:r>
              <a:rPr lang="hr-HR" sz="2000" b="1" dirty="0" err="1"/>
              <a:t>five</a:t>
            </a:r>
            <a:r>
              <a:rPr lang="hr-HR" sz="2000" b="1" dirty="0"/>
              <a:t> </a:t>
            </a:r>
            <a:r>
              <a:rPr lang="hr-HR" sz="2000" b="1" dirty="0" err="1"/>
              <a:t>children</a:t>
            </a:r>
            <a:r>
              <a:rPr lang="hr-HR" sz="2000" b="1" dirty="0"/>
              <a:t> are </a:t>
            </a:r>
            <a:r>
              <a:rPr lang="hr-HR" sz="2000" b="1" dirty="0" err="1"/>
              <a:t>talking</a:t>
            </a:r>
            <a:r>
              <a:rPr lang="hr-HR" sz="2000" b="1" dirty="0"/>
              <a:t>. </a:t>
            </a:r>
            <a:r>
              <a:rPr lang="en-US" sz="2000" b="1" dirty="0"/>
              <a:t>They are in the Wonderland theme park.</a:t>
            </a:r>
            <a:r>
              <a:rPr lang="hr-HR" sz="2000" b="1" dirty="0"/>
              <a:t> </a:t>
            </a:r>
            <a:r>
              <a:rPr lang="en-US" sz="2000" b="1" dirty="0"/>
              <a:t>Which attraction are they enjoying?</a:t>
            </a:r>
            <a:r>
              <a:rPr lang="hr-HR" sz="2000" b="1" dirty="0"/>
              <a:t> </a:t>
            </a:r>
            <a:r>
              <a:rPr lang="hr-HR" sz="2000" b="1" dirty="0" err="1"/>
              <a:t>Listen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match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sljedećem zadatku na 41. stranici poslušaj zvučni zapis na sljedećoj poveznici i spoji imena djece sa atrakcijama u tematskom parku.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https://www.e-sfera.hr/dodatni-digitalni-sadrzaji/e50174e8-8590-46c5-82ac-ef72da6b640d/assets/audio/look_back_2a_-_five_children-wonderland_6.mp3</a:t>
            </a:r>
            <a:endParaRPr lang="hr-HR" sz="2000" i="1" dirty="0"/>
          </a:p>
          <a:p>
            <a:pPr algn="l"/>
            <a:endParaRPr lang="hr-HR" sz="2000" i="1" dirty="0"/>
          </a:p>
          <a:p>
            <a:pPr algn="l"/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892" y="2937509"/>
            <a:ext cx="7021307" cy="36355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C201EF17-29BB-413F-86AA-0CB90B7F583F}"/>
              </a:ext>
            </a:extLst>
          </p:cNvPr>
          <p:cNvSpPr txBox="1">
            <a:spLocks/>
          </p:cNvSpPr>
          <p:nvPr/>
        </p:nvSpPr>
        <p:spPr>
          <a:xfrm>
            <a:off x="7156684" y="544279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5" name="05_24_Look_back_02_Wonderland_attractions">
            <a:hlinkClick r:id="" action="ppaction://media"/>
            <a:extLst>
              <a:ext uri="{FF2B5EF4-FFF2-40B4-BE49-F238E27FC236}">
                <a16:creationId xmlns:a16="http://schemas.microsoft.com/office/drawing/2014/main" id="{1AF36602-45E4-417D-96D5-84B9B1CBA2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73016" y="23279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45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53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1" grpId="0" uiExpand="1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17"/>
            <a:ext cx="5131899" cy="6844563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8291917" y="344692"/>
            <a:ext cx="3618142" cy="6118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Now</a:t>
            </a:r>
            <a:r>
              <a:rPr lang="hr-HR" sz="2000" b="1" dirty="0"/>
              <a:t>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can</a:t>
            </a:r>
            <a:r>
              <a:rPr lang="hr-HR" sz="2000" b="1" dirty="0"/>
              <a:t> </a:t>
            </a:r>
            <a:r>
              <a:rPr lang="hr-HR" sz="2000" b="1" dirty="0" err="1"/>
              <a:t>slef-evaluate</a:t>
            </a:r>
            <a:r>
              <a:rPr lang="hr-HR" sz="2000" b="1" dirty="0"/>
              <a:t>. </a:t>
            </a: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, </a:t>
            </a:r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tick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right</a:t>
            </a:r>
            <a:r>
              <a:rPr lang="hr-HR" sz="2000" b="1" dirty="0"/>
              <a:t> </a:t>
            </a:r>
            <a:r>
              <a:rPr lang="hr-HR" sz="2000" b="1" dirty="0" err="1"/>
              <a:t>column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Sada pokušaj procijeniti koliko si naučio u ovoj cjelini. Pročitaj rečenice i stavi kvačicu u odgovarajući stupac pored svake izjave. U prvi stupac       ćeš stavljati kvačicu ako navedeno u potpunosti razumiješ, u drugi stupac       ako ti treba pomoć, a u treći stupac       ako ti navedeno nikako nije jasno!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95779"/>
            <a:ext cx="7003121" cy="665935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9684B39E-7FEC-450F-9EBD-23E139BB3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47972" y="2276475"/>
            <a:ext cx="371475" cy="36195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35FF151-8F7B-4485-B473-1CF59A23ED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3419" y="3082815"/>
            <a:ext cx="342900" cy="36195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EC5B4FC-6658-4C96-87E2-CA675D52E3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3379" y="3387964"/>
            <a:ext cx="333375" cy="361950"/>
          </a:xfrm>
          <a:prstGeom prst="rect">
            <a:avLst/>
          </a:prstGeom>
        </p:spPr>
      </p:pic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1E6AECDD-C5EF-4E5F-A51E-DBABC412CEDF}"/>
              </a:ext>
            </a:extLst>
          </p:cNvPr>
          <p:cNvSpPr txBox="1">
            <a:spLocks/>
          </p:cNvSpPr>
          <p:nvPr/>
        </p:nvSpPr>
        <p:spPr>
          <a:xfrm>
            <a:off x="1062264" y="2014670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izreći kako ljudi izgledaju i kakvi su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4CE6B2F-F828-4C33-9A23-4267B7BE5502}"/>
              </a:ext>
            </a:extLst>
          </p:cNvPr>
          <p:cNvSpPr txBox="1">
            <a:spLocks/>
          </p:cNvSpPr>
          <p:nvPr/>
        </p:nvSpPr>
        <p:spPr>
          <a:xfrm>
            <a:off x="1062264" y="2455545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pisati o svojoj obitelji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153CA23-375B-4375-8E29-58BF2D9E572D}"/>
              </a:ext>
            </a:extLst>
          </p:cNvPr>
          <p:cNvSpPr txBox="1">
            <a:spLocks/>
          </p:cNvSpPr>
          <p:nvPr/>
        </p:nvSpPr>
        <p:spPr>
          <a:xfrm>
            <a:off x="1062264" y="2850311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opisati mjesta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76FCA029-D38B-4CB7-A30A-1E9E53B35D66}"/>
              </a:ext>
            </a:extLst>
          </p:cNvPr>
          <p:cNvSpPr txBox="1">
            <a:spLocks/>
          </p:cNvSpPr>
          <p:nvPr/>
        </p:nvSpPr>
        <p:spPr>
          <a:xfrm>
            <a:off x="1062264" y="3192484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davati naredbe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A939F4FD-E8F2-4745-A2E1-32A52D84C1AD}"/>
              </a:ext>
            </a:extLst>
          </p:cNvPr>
          <p:cNvSpPr txBox="1">
            <a:spLocks/>
          </p:cNvSpPr>
          <p:nvPr/>
        </p:nvSpPr>
        <p:spPr>
          <a:xfrm>
            <a:off x="1062264" y="3574951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napisati razglednicu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14D9244F-B4F4-4518-A402-69448474E40E}"/>
              </a:ext>
            </a:extLst>
          </p:cNvPr>
          <p:cNvSpPr txBox="1">
            <a:spLocks/>
          </p:cNvSpPr>
          <p:nvPr/>
        </p:nvSpPr>
        <p:spPr>
          <a:xfrm>
            <a:off x="1062264" y="3908708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izreći kako možemo putovati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35B55E76-1041-4484-92E4-020A9043ABE1}"/>
              </a:ext>
            </a:extLst>
          </p:cNvPr>
          <p:cNvSpPr txBox="1">
            <a:spLocks/>
          </p:cNvSpPr>
          <p:nvPr/>
        </p:nvSpPr>
        <p:spPr>
          <a:xfrm>
            <a:off x="1062264" y="4236827"/>
            <a:ext cx="364689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napisati poruku na mobitelu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8490BA44-8E73-4607-A40B-7697B8DF9874}"/>
              </a:ext>
            </a:extLst>
          </p:cNvPr>
          <p:cNvSpPr txBox="1">
            <a:spLocks/>
          </p:cNvSpPr>
          <p:nvPr/>
        </p:nvSpPr>
        <p:spPr>
          <a:xfrm>
            <a:off x="1062264" y="4593380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izreći što možemo, a što ne možemo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C0CDB930-7C80-4577-A340-FDD638431E56}"/>
              </a:ext>
            </a:extLst>
          </p:cNvPr>
          <p:cNvSpPr txBox="1">
            <a:spLocks/>
          </p:cNvSpPr>
          <p:nvPr/>
        </p:nvSpPr>
        <p:spPr>
          <a:xfrm>
            <a:off x="1062264" y="4949933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imenovati neke glazbene instrumente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16E4AFB8-F9ED-4C4F-AE13-315E65BC4D39}"/>
              </a:ext>
            </a:extLst>
          </p:cNvPr>
          <p:cNvSpPr txBox="1">
            <a:spLocks/>
          </p:cNvSpPr>
          <p:nvPr/>
        </p:nvSpPr>
        <p:spPr>
          <a:xfrm>
            <a:off x="1062264" y="5290028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pročitati, razumjeti i prepričati priču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53AE7DB-FE89-4AA6-AAE2-A7B3747C151E}"/>
              </a:ext>
            </a:extLst>
          </p:cNvPr>
          <p:cNvSpPr txBox="1">
            <a:spLocks/>
          </p:cNvSpPr>
          <p:nvPr/>
        </p:nvSpPr>
        <p:spPr>
          <a:xfrm>
            <a:off x="1062264" y="5637494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imenovati odjevne predmete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BF6100A-759B-4529-B6D3-64C7C4B07756}"/>
              </a:ext>
            </a:extLst>
          </p:cNvPr>
          <p:cNvSpPr txBox="1">
            <a:spLocks/>
          </p:cNvSpPr>
          <p:nvPr/>
        </p:nvSpPr>
        <p:spPr>
          <a:xfrm>
            <a:off x="1062264" y="5948327"/>
            <a:ext cx="52699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- razgovarati sa prodavačem u </a:t>
            </a:r>
            <a:br>
              <a:rPr lang="hr-HR" sz="1800" i="1" dirty="0">
                <a:solidFill>
                  <a:srgbClr val="FF0000"/>
                </a:solidFill>
              </a:rPr>
            </a:br>
            <a:r>
              <a:rPr lang="hr-HR" sz="1800" i="1" dirty="0">
                <a:solidFill>
                  <a:srgbClr val="FF0000"/>
                </a:solidFill>
              </a:rPr>
              <a:t>                        trgovini odjećom </a:t>
            </a:r>
          </a:p>
        </p:txBody>
      </p:sp>
    </p:spTree>
    <p:extLst>
      <p:ext uri="{BB962C8B-B14F-4D97-AF65-F5344CB8AC3E}">
        <p14:creationId xmlns:p14="http://schemas.microsoft.com/office/powerpoint/2010/main" val="384905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C687371E-9085-4922-A7AA-F1275724966B}"/>
              </a:ext>
            </a:extLst>
          </p:cNvPr>
          <p:cNvSpPr txBox="1">
            <a:spLocks/>
          </p:cNvSpPr>
          <p:nvPr/>
        </p:nvSpPr>
        <p:spPr>
          <a:xfrm>
            <a:off x="5273038" y="219995"/>
            <a:ext cx="6551691" cy="2496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smo došli do kraja druge nastavne teme našeg udžbenika </a:t>
            </a:r>
            <a:r>
              <a:rPr lang="hr-HR" sz="2000" i="1" dirty="0" err="1"/>
              <a:t>Dip</a:t>
            </a:r>
            <a:r>
              <a:rPr lang="hr-HR" sz="2000" i="1" dirty="0"/>
              <a:t> </a:t>
            </a:r>
            <a:r>
              <a:rPr lang="hr-HR" sz="2000" i="1" dirty="0" err="1"/>
              <a:t>in</a:t>
            </a:r>
            <a:r>
              <a:rPr lang="hr-HR" sz="2000" i="1" dirty="0"/>
              <a:t> 5, vrijeme je da ponovimo riječi i strukture koje smo naučili.</a:t>
            </a:r>
          </a:p>
          <a:p>
            <a:pPr marL="0" indent="0">
              <a:buNone/>
            </a:pPr>
            <a:r>
              <a:rPr lang="hr-HR" sz="2000" i="1" dirty="0"/>
              <a:t>Prisjetimo se da smo ponovili i proširili vokabular vezan za članove obitelji, opisivanje ljudi, prijevozna sredstva, odjeću i glazbene instrumente… Naučili smo i koristiti glagol CAN, te ponovili razliku između izraza THERE IS i THERE ARE. Osim toga naučili smo i WH- riječi, i naučili izraziti pripadanje!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" y="0"/>
            <a:ext cx="5118048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287034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/>
              <a:t> 38.</a:t>
            </a:r>
            <a:endParaRPr lang="hr-HR" sz="2000" b="1" dirty="0"/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73037" y="3574765"/>
            <a:ext cx="6551691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Nakon svake nastavne teme u radnoj bilježnici se nalazi kutak za ponavljanje naučenog, ali i NOW I CAN kutak za </a:t>
            </a:r>
            <a:r>
              <a:rPr lang="hr-HR" sz="2000" i="1" dirty="0" err="1"/>
              <a:t>samoprocjenu</a:t>
            </a:r>
            <a:r>
              <a:rPr lang="hr-HR" sz="2000" i="1" dirty="0"/>
              <a:t> vlastitog napretka.</a:t>
            </a:r>
          </a:p>
          <a:p>
            <a:pPr marL="0" indent="0">
              <a:buNone/>
            </a:pPr>
            <a:r>
              <a:rPr lang="hr-HR" sz="2000" i="1" dirty="0"/>
              <a:t>Zadaci za ponavljanje su podijeljeni u 5 kategorija: </a:t>
            </a:r>
            <a:r>
              <a:rPr lang="hr-HR" sz="2000" i="1" dirty="0" err="1"/>
              <a:t>Vocabulary</a:t>
            </a:r>
            <a:r>
              <a:rPr lang="hr-HR" sz="2000" i="1" dirty="0"/>
              <a:t> (naučeni rječnik), </a:t>
            </a:r>
            <a:r>
              <a:rPr lang="hr-HR" sz="2000" i="1" dirty="0" err="1"/>
              <a:t>Language</a:t>
            </a:r>
            <a:r>
              <a:rPr lang="hr-HR" sz="2000" i="1" dirty="0"/>
              <a:t> at </a:t>
            </a:r>
            <a:r>
              <a:rPr lang="hr-HR" sz="2000" i="1" dirty="0" err="1"/>
              <a:t>work</a:t>
            </a:r>
            <a:r>
              <a:rPr lang="hr-HR" sz="2000" i="1" dirty="0"/>
              <a:t> (jezični sadržaji – gramatika), </a:t>
            </a:r>
            <a:r>
              <a:rPr lang="hr-HR" sz="2000" i="1" dirty="0" err="1"/>
              <a:t>Writing</a:t>
            </a:r>
            <a:r>
              <a:rPr lang="hr-HR" sz="2000" i="1" dirty="0"/>
              <a:t> (pisanje), </a:t>
            </a:r>
            <a:r>
              <a:rPr lang="hr-HR" sz="2000" i="1" dirty="0" err="1"/>
              <a:t>Listening</a:t>
            </a:r>
            <a:r>
              <a:rPr lang="hr-HR" sz="2000" i="1" dirty="0"/>
              <a:t> (slušanje s razumijevanjem) i </a:t>
            </a:r>
            <a:r>
              <a:rPr lang="hr-HR" sz="2000" i="1" dirty="0" err="1"/>
              <a:t>Speaking</a:t>
            </a:r>
            <a:r>
              <a:rPr lang="hr-HR" sz="2000" i="1" dirty="0"/>
              <a:t> (govorenje). Pogledaj zadatke na sljedeće četiri stranice i probaj odrediti koliko si napredovao. </a:t>
            </a: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build="p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0"/>
            <a:ext cx="512064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94195" y="58403"/>
            <a:ext cx="6019800" cy="1117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1,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hr-HR" sz="2000" b="1" dirty="0" err="1"/>
              <a:t>need</a:t>
            </a:r>
            <a:r>
              <a:rPr lang="hr-HR" sz="2000" b="1" dirty="0"/>
              <a:t> to </a:t>
            </a:r>
            <a:r>
              <a:rPr lang="hr-HR" sz="2000" b="1" dirty="0" err="1"/>
              <a:t>sort</a:t>
            </a:r>
            <a:r>
              <a:rPr lang="hr-HR" sz="2000" b="1" dirty="0"/>
              <a:t> </a:t>
            </a:r>
            <a:r>
              <a:rPr lang="hr-HR" sz="2000" b="1" dirty="0" err="1"/>
              <a:t>out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1. zadatku moraš razvrstati riječi po kategorijama.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67" y="832977"/>
            <a:ext cx="10225128" cy="589788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514592-B71B-4AAC-854A-DB9D1F917092}"/>
              </a:ext>
            </a:extLst>
          </p:cNvPr>
          <p:cNvSpPr txBox="1">
            <a:spLocks/>
          </p:cNvSpPr>
          <p:nvPr/>
        </p:nvSpPr>
        <p:spPr>
          <a:xfrm>
            <a:off x="1426808" y="3938678"/>
            <a:ext cx="2230792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PUTUJEMO SA…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436C271-77B4-48D3-BECB-C451AF15635B}"/>
              </a:ext>
            </a:extLst>
          </p:cNvPr>
          <p:cNvSpPr txBox="1">
            <a:spLocks/>
          </p:cNvSpPr>
          <p:nvPr/>
        </p:nvSpPr>
        <p:spPr>
          <a:xfrm>
            <a:off x="3657600" y="3100829"/>
            <a:ext cx="2746344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GLAZBENI INSTRUMENTI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004743A2-D519-411A-8197-440919593DDC}"/>
              </a:ext>
            </a:extLst>
          </p:cNvPr>
          <p:cNvSpPr txBox="1">
            <a:spLocks/>
          </p:cNvSpPr>
          <p:nvPr/>
        </p:nvSpPr>
        <p:spPr>
          <a:xfrm>
            <a:off x="6188398" y="3803881"/>
            <a:ext cx="2406328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ČLANOVI OBITELJI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01C4E35-2BD3-4FF0-B2E2-76ABE30A611B}"/>
              </a:ext>
            </a:extLst>
          </p:cNvPr>
          <p:cNvSpPr txBox="1">
            <a:spLocks/>
          </p:cNvSpPr>
          <p:nvPr/>
        </p:nvSpPr>
        <p:spPr>
          <a:xfrm>
            <a:off x="8594726" y="3829876"/>
            <a:ext cx="2308860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ODJEĆA I OBUĆA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BFE26E40-CA8F-4E79-B717-16607F931FF1}"/>
              </a:ext>
            </a:extLst>
          </p:cNvPr>
          <p:cNvSpPr txBox="1">
            <a:spLocks/>
          </p:cNvSpPr>
          <p:nvPr/>
        </p:nvSpPr>
        <p:spPr>
          <a:xfrm>
            <a:off x="1744598" y="434647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tram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4E8AFA60-5BF3-44E1-9180-D057E2F99EB4}"/>
              </a:ext>
            </a:extLst>
          </p:cNvPr>
          <p:cNvSpPr txBox="1">
            <a:spLocks/>
          </p:cNvSpPr>
          <p:nvPr/>
        </p:nvSpPr>
        <p:spPr>
          <a:xfrm>
            <a:off x="6617734" y="432357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cousin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8D36E90B-8BCC-4363-BBBE-4963CF4F9FD1}"/>
              </a:ext>
            </a:extLst>
          </p:cNvPr>
          <p:cNvSpPr txBox="1">
            <a:spLocks/>
          </p:cNvSpPr>
          <p:nvPr/>
        </p:nvSpPr>
        <p:spPr>
          <a:xfrm>
            <a:off x="4086936" y="436724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drum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A4C090A3-B102-4BD6-8457-780861CC2A1E}"/>
              </a:ext>
            </a:extLst>
          </p:cNvPr>
          <p:cNvSpPr txBox="1">
            <a:spLocks/>
          </p:cNvSpPr>
          <p:nvPr/>
        </p:nvSpPr>
        <p:spPr>
          <a:xfrm>
            <a:off x="4081582" y="4793194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accordion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4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7" grpId="0" build="p"/>
      <p:bldP spid="8" grpId="0" build="p"/>
      <p:bldP spid="9" grpId="0" build="p"/>
      <p:bldP spid="10" grpId="0" build="p"/>
      <p:bldP spid="12" grpId="0" build="p"/>
      <p:bldP spid="13" grpId="0" build="p"/>
      <p:bldP spid="14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0"/>
            <a:ext cx="512064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60094" y="1328705"/>
            <a:ext cx="6819903" cy="157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pairs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Pronađi parove riječi.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56" y="2033127"/>
            <a:ext cx="10768687" cy="3496168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B7F06E5-200D-4BA2-808D-CC1EE6C4D90B}"/>
              </a:ext>
            </a:extLst>
          </p:cNvPr>
          <p:cNvSpPr txBox="1">
            <a:spLocks/>
          </p:cNvSpPr>
          <p:nvPr/>
        </p:nvSpPr>
        <p:spPr>
          <a:xfrm>
            <a:off x="571500" y="242653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muški rod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112DDEA4-C50E-4BDB-9391-0D3491867CE2}"/>
              </a:ext>
            </a:extLst>
          </p:cNvPr>
          <p:cNvSpPr txBox="1">
            <a:spLocks/>
          </p:cNvSpPr>
          <p:nvPr/>
        </p:nvSpPr>
        <p:spPr>
          <a:xfrm>
            <a:off x="9081525" y="3464550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ženski rod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3564F5D6-8A90-485A-859D-6D711EE3673A}"/>
              </a:ext>
            </a:extLst>
          </p:cNvPr>
          <p:cNvSpPr txBox="1">
            <a:spLocks/>
          </p:cNvSpPr>
          <p:nvPr/>
        </p:nvSpPr>
        <p:spPr>
          <a:xfrm>
            <a:off x="3175160" y="2609419"/>
            <a:ext cx="2768440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niece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2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7" grpId="0" build="p"/>
      <p:bldP spid="7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" y="0"/>
            <a:ext cx="5120640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6" y="219995"/>
            <a:ext cx="6819903" cy="1574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</a:t>
            </a:r>
            <a:r>
              <a:rPr lang="hr-HR" sz="2000" b="1" dirty="0" err="1"/>
              <a:t>deals</a:t>
            </a:r>
            <a:r>
              <a:rPr lang="hr-HR" sz="2000" b="1" dirty="0"/>
              <a:t>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 You </a:t>
            </a:r>
            <a:r>
              <a:rPr lang="hr-HR" sz="2000" b="1" dirty="0" err="1"/>
              <a:t>have</a:t>
            </a:r>
            <a:r>
              <a:rPr lang="hr-HR" sz="2000" b="1" dirty="0"/>
              <a:t> to </a:t>
            </a:r>
            <a:r>
              <a:rPr lang="hr-HR" sz="2000" b="1" dirty="0" err="1"/>
              <a:t>circle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spelling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U sljedećem zadatku trebaš zaokružiti i prepisati ispravno napisanu riječ.</a:t>
            </a:r>
            <a:endParaRPr lang="hr-HR" sz="2000" b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79" y="1569945"/>
            <a:ext cx="8128861" cy="502637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4" descr="Vidi izvornu sliku">
            <a:extLst>
              <a:ext uri="{FF2B5EF4-FFF2-40B4-BE49-F238E27FC236}">
                <a16:creationId xmlns:a16="http://schemas.microsoft.com/office/drawing/2014/main" id="{A9553263-79CE-4938-81CF-6C5E94684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014" y="2800350"/>
            <a:ext cx="1759966" cy="4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CB7F06E5-200D-4BA2-808D-CC1EE6C4D90B}"/>
              </a:ext>
            </a:extLst>
          </p:cNvPr>
          <p:cNvSpPr txBox="1">
            <a:spLocks/>
          </p:cNvSpPr>
          <p:nvPr/>
        </p:nvSpPr>
        <p:spPr>
          <a:xfrm>
            <a:off x="2966194" y="3223829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wheelchair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A3440D23-8184-4DC0-9AA4-B998243991CD}"/>
              </a:ext>
            </a:extLst>
          </p:cNvPr>
          <p:cNvSpPr txBox="1">
            <a:spLocks/>
          </p:cNvSpPr>
          <p:nvPr/>
        </p:nvSpPr>
        <p:spPr>
          <a:xfrm>
            <a:off x="8643946" y="1497330"/>
            <a:ext cx="3337278" cy="502637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Pisanje tj. </a:t>
            </a:r>
            <a:r>
              <a:rPr lang="hr-HR" sz="2000" i="1" dirty="0" err="1"/>
              <a:t>spelling</a:t>
            </a:r>
            <a:r>
              <a:rPr lang="hr-HR" sz="2000" i="1" dirty="0"/>
              <a:t> još nekih riječi iz ove cjeline možeš provjeriti na sljedećoj poveznici:</a:t>
            </a:r>
            <a:br>
              <a:rPr lang="hr-HR" sz="2000" b="1" dirty="0"/>
            </a:br>
            <a:r>
              <a:rPr lang="hr-HR" sz="2000" dirty="0">
                <a:hlinkClick r:id="rId5"/>
              </a:rPr>
              <a:t>https://www.e-sfera.hr/dodatni-digitalni-sadrzaji/e50174e8-8590-46c5-82ac-ef72da6b640d/</a:t>
            </a:r>
            <a:endParaRPr lang="hr-HR" sz="2000" dirty="0"/>
          </a:p>
          <a:p>
            <a:pPr algn="l"/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21967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7" grpId="0" build="p"/>
      <p:bldP spid="1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1"/>
            <a:ext cx="5131900" cy="6836357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8631775" y="1122356"/>
            <a:ext cx="3261366" cy="6524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On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next</a:t>
            </a:r>
            <a:r>
              <a:rPr lang="hr-HR" sz="2000" b="1" dirty="0"/>
              <a:t> </a:t>
            </a:r>
            <a:r>
              <a:rPr lang="hr-HR" sz="2000" b="1" dirty="0" err="1"/>
              <a:t>page</a:t>
            </a:r>
            <a:r>
              <a:rPr lang="hr-HR" sz="2000" b="1" dirty="0"/>
              <a:t> </a:t>
            </a:r>
            <a:r>
              <a:rPr lang="hr-HR" sz="2000" b="1" dirty="0" err="1"/>
              <a:t>we</a:t>
            </a:r>
            <a:r>
              <a:rPr lang="hr-HR" sz="2000" b="1" dirty="0"/>
              <a:t> </a:t>
            </a:r>
            <a:r>
              <a:rPr lang="hr-HR" sz="2000" b="1" dirty="0" err="1"/>
              <a:t>will</a:t>
            </a:r>
            <a:r>
              <a:rPr lang="hr-HR" sz="2000" b="1" dirty="0"/>
              <a:t> </a:t>
            </a:r>
            <a:r>
              <a:rPr lang="hr-HR" sz="2000" b="1" dirty="0" err="1"/>
              <a:t>revise</a:t>
            </a:r>
            <a:r>
              <a:rPr lang="hr-HR" sz="2000" b="1" dirty="0"/>
              <a:t> </a:t>
            </a:r>
            <a:r>
              <a:rPr lang="hr-HR" sz="2000" b="1" dirty="0" err="1"/>
              <a:t>grammar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Na sljedećoj stranici ponovit ćemo jezične sadržaje.</a:t>
            </a:r>
          </a:p>
          <a:p>
            <a:pPr algn="l"/>
            <a:r>
              <a:rPr lang="en-US" sz="2000" b="1" i="1" dirty="0"/>
              <a:t>Modern technology makes our lives easy. Read and complete with can or can’t to</a:t>
            </a:r>
            <a:r>
              <a:rPr lang="hr-HR" sz="2000" b="1" i="1" dirty="0"/>
              <a:t> </a:t>
            </a:r>
            <a:r>
              <a:rPr lang="en-US" sz="2000" b="1" i="1" dirty="0"/>
              <a:t>get correct sentences.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Moderna tehnologija nam olakšava život. Pročitaj rečenice i nadopuni CAN ili CAN’T kako bi dobio točnu rečenicu.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4" y="544541"/>
            <a:ext cx="8049053" cy="576891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DE6104-2589-44FA-9475-4708222BD7A5}"/>
              </a:ext>
            </a:extLst>
          </p:cNvPr>
          <p:cNvSpPr txBox="1">
            <a:spLocks/>
          </p:cNvSpPr>
          <p:nvPr/>
        </p:nvSpPr>
        <p:spPr>
          <a:xfrm>
            <a:off x="1092392" y="1774475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can’t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585EDCE-B37D-4BED-BEAB-3A489FF8B079}"/>
              </a:ext>
            </a:extLst>
          </p:cNvPr>
          <p:cNvSpPr txBox="1">
            <a:spLocks/>
          </p:cNvSpPr>
          <p:nvPr/>
        </p:nvSpPr>
        <p:spPr>
          <a:xfrm>
            <a:off x="1204686" y="2125426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can</a:t>
            </a:r>
            <a:endParaRPr lang="hr-HR" sz="21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8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16" grpId="0" build="p"/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12"/>
            <a:ext cx="5131900" cy="683237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38746" y="1678575"/>
            <a:ext cx="6659883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Use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idea</a:t>
            </a:r>
            <a:r>
              <a:rPr lang="hr-HR" sz="2000" b="1" dirty="0"/>
              <a:t> to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these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Vlastitim idejama nadopuni rečenice u 2. zadatku.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971" y="2614422"/>
            <a:ext cx="5723216" cy="219721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593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12"/>
            <a:ext cx="5131900" cy="683237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7496056" y="271269"/>
            <a:ext cx="4436863" cy="6315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i="1" dirty="0" err="1"/>
              <a:t>Fill</a:t>
            </a:r>
            <a:r>
              <a:rPr lang="hr-HR" sz="2000" b="1" i="1" dirty="0"/>
              <a:t> </a:t>
            </a:r>
            <a:r>
              <a:rPr lang="hr-HR" sz="2000" b="1" i="1" dirty="0" err="1"/>
              <a:t>in</a:t>
            </a:r>
            <a:r>
              <a:rPr lang="hr-HR" sz="2000" b="1" i="1" dirty="0"/>
              <a:t> </a:t>
            </a:r>
            <a:r>
              <a:rPr lang="hr-HR" sz="2000" b="1" i="1" dirty="0" err="1"/>
              <a:t>the</a:t>
            </a:r>
            <a:r>
              <a:rPr lang="hr-HR" sz="2000" b="1" i="1" dirty="0"/>
              <a:t> </a:t>
            </a:r>
            <a:r>
              <a:rPr lang="hr-HR" sz="2000" b="1" i="1" dirty="0" err="1"/>
              <a:t>missing</a:t>
            </a:r>
            <a:r>
              <a:rPr lang="hr-HR" sz="2000" b="1" i="1" dirty="0"/>
              <a:t> </a:t>
            </a:r>
            <a:r>
              <a:rPr lang="hr-HR" sz="2000" b="1" i="1" dirty="0" err="1"/>
              <a:t>words</a:t>
            </a:r>
            <a:r>
              <a:rPr lang="hr-HR" sz="2000" b="1" i="1" dirty="0"/>
              <a:t>.</a:t>
            </a:r>
            <a:br>
              <a:rPr lang="hr-HR" sz="2000" b="1" dirty="0"/>
            </a:br>
            <a:r>
              <a:rPr lang="hr-HR" sz="2000" i="1" dirty="0"/>
              <a:t>Nadopuni riječima koje nedostaju.</a:t>
            </a:r>
          </a:p>
          <a:p>
            <a:pPr algn="l"/>
            <a:r>
              <a:rPr lang="hr-HR" sz="2000" i="1" dirty="0"/>
              <a:t>Koristi pomoćni glagol </a:t>
            </a:r>
            <a:r>
              <a:rPr lang="hr-HR" sz="2000" b="1" i="1" dirty="0" err="1"/>
              <a:t>is</a:t>
            </a:r>
            <a:r>
              <a:rPr lang="hr-HR" sz="2000" b="1" i="1" dirty="0"/>
              <a:t>/are</a:t>
            </a:r>
            <a:r>
              <a:rPr lang="hr-HR" sz="2000" i="1" dirty="0"/>
              <a:t>!</a:t>
            </a:r>
          </a:p>
          <a:p>
            <a:pPr algn="l"/>
            <a:r>
              <a:rPr lang="hr-HR" sz="2000" i="1" dirty="0"/>
              <a:t>Poslušaj zvučni zapis na sljedećoj poveznici i provjeri jesi li točno nadopunio tekst pjesme: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https://www.e-sfera.hr/dodatni-digitalni-sadrzaji/e50174e8-8590-46c5-82ac-ef72da6b640d/assets/audio/look_back_2_-grammar_rap.mp3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64" y="271268"/>
            <a:ext cx="7002639" cy="631546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B9DE6104-2589-44FA-9475-4708222BD7A5}"/>
              </a:ext>
            </a:extLst>
          </p:cNvPr>
          <p:cNvSpPr txBox="1">
            <a:spLocks/>
          </p:cNvSpPr>
          <p:nvPr/>
        </p:nvSpPr>
        <p:spPr>
          <a:xfrm>
            <a:off x="2006745" y="1286451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2585EDCE-B37D-4BED-BEAB-3A489FF8B079}"/>
              </a:ext>
            </a:extLst>
          </p:cNvPr>
          <p:cNvSpPr txBox="1">
            <a:spLocks/>
          </p:cNvSpPr>
          <p:nvPr/>
        </p:nvSpPr>
        <p:spPr>
          <a:xfrm>
            <a:off x="1929582" y="2128570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DB7FBBF-D098-40DB-9DE9-0058B16752BC}"/>
              </a:ext>
            </a:extLst>
          </p:cNvPr>
          <p:cNvSpPr txBox="1">
            <a:spLocks/>
          </p:cNvSpPr>
          <p:nvPr/>
        </p:nvSpPr>
        <p:spPr>
          <a:xfrm>
            <a:off x="2552078" y="2560177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AA2CFC24-AFDF-4B31-B012-C8BCACBF071E}"/>
              </a:ext>
            </a:extLst>
          </p:cNvPr>
          <p:cNvSpPr txBox="1">
            <a:spLocks/>
          </p:cNvSpPr>
          <p:nvPr/>
        </p:nvSpPr>
        <p:spPr>
          <a:xfrm>
            <a:off x="2006744" y="2985278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D8781E35-A2BE-48D3-AF6E-6E19032B12F2}"/>
              </a:ext>
            </a:extLst>
          </p:cNvPr>
          <p:cNvSpPr txBox="1">
            <a:spLocks/>
          </p:cNvSpPr>
          <p:nvPr/>
        </p:nvSpPr>
        <p:spPr>
          <a:xfrm>
            <a:off x="2552077" y="3421534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A4B0585B-69F9-4C17-B620-4779859B42BC}"/>
              </a:ext>
            </a:extLst>
          </p:cNvPr>
          <p:cNvSpPr txBox="1">
            <a:spLocks/>
          </p:cNvSpPr>
          <p:nvPr/>
        </p:nvSpPr>
        <p:spPr>
          <a:xfrm>
            <a:off x="2133803" y="3841986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7600AA3F-FD05-4A22-B175-A475282F85D1}"/>
              </a:ext>
            </a:extLst>
          </p:cNvPr>
          <p:cNvSpPr txBox="1">
            <a:spLocks/>
          </p:cNvSpPr>
          <p:nvPr/>
        </p:nvSpPr>
        <p:spPr>
          <a:xfrm>
            <a:off x="2565950" y="4274075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E1895FE-9943-48CE-8E0A-0B24540218C9}"/>
              </a:ext>
            </a:extLst>
          </p:cNvPr>
          <p:cNvSpPr txBox="1">
            <a:spLocks/>
          </p:cNvSpPr>
          <p:nvPr/>
        </p:nvSpPr>
        <p:spPr>
          <a:xfrm>
            <a:off x="2012374" y="4671667"/>
            <a:ext cx="2161549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 err="1">
                <a:solidFill>
                  <a:srgbClr val="FF0000"/>
                </a:solidFill>
              </a:rPr>
              <a:t>is</a:t>
            </a:r>
            <a:endParaRPr lang="hr-HR" sz="2100" i="1" dirty="0">
              <a:solidFill>
                <a:srgbClr val="FF0000"/>
              </a:solidFill>
            </a:endParaRPr>
          </a:p>
        </p:txBody>
      </p:sp>
      <p:pic>
        <p:nvPicPr>
          <p:cNvPr id="5" name="05_23_Look_back_02">
            <a:hlinkClick r:id="" action="ppaction://media"/>
            <a:extLst>
              <a:ext uri="{FF2B5EF4-FFF2-40B4-BE49-F238E27FC236}">
                <a16:creationId xmlns:a16="http://schemas.microsoft.com/office/drawing/2014/main" id="{4F00CD49-1C76-45A9-B2FD-55540D1434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51870" y="34289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9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93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1" grpId="0" uiExpand="1" build="p"/>
      <p:bldP spid="16" grpId="0" build="p"/>
      <p:bldP spid="17" grpId="0" build="p"/>
      <p:bldP spid="18" grpId="0" build="p"/>
      <p:bldP spid="19" grpId="0" build="p"/>
      <p:bldP spid="20" grpId="0" build="p"/>
      <p:bldP spid="22" grpId="0" build="p"/>
      <p:bldP spid="23" grpId="0" build="p"/>
      <p:bldP spid="2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" y="0"/>
            <a:ext cx="5122619" cy="685799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77A46134-DEDD-45D3-BD1A-6F7F7896B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68" y="261254"/>
            <a:ext cx="5853521" cy="642913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635456E3-A86E-4509-85B1-E92CC646F942}"/>
              </a:ext>
            </a:extLst>
          </p:cNvPr>
          <p:cNvSpPr txBox="1">
            <a:spLocks/>
          </p:cNvSpPr>
          <p:nvPr/>
        </p:nvSpPr>
        <p:spPr>
          <a:xfrm>
            <a:off x="6458817" y="2888218"/>
            <a:ext cx="5428215" cy="587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In </a:t>
            </a:r>
            <a:r>
              <a:rPr lang="hr-HR" sz="2100" i="1" dirty="0" err="1">
                <a:solidFill>
                  <a:srgbClr val="FF0000"/>
                </a:solidFill>
              </a:rPr>
              <a:t>this</a:t>
            </a:r>
            <a:r>
              <a:rPr lang="hr-HR" sz="2100" i="1" dirty="0">
                <a:solidFill>
                  <a:srgbClr val="FF0000"/>
                </a:solidFill>
              </a:rPr>
              <a:t> room </a:t>
            </a:r>
            <a:r>
              <a:rPr lang="hr-HR" sz="2100" i="1" dirty="0" err="1">
                <a:solidFill>
                  <a:srgbClr val="FF0000"/>
                </a:solidFill>
              </a:rPr>
              <a:t>there</a:t>
            </a:r>
            <a:r>
              <a:rPr lang="hr-HR" sz="2100" i="1" dirty="0">
                <a:solidFill>
                  <a:srgbClr val="FF0000"/>
                </a:solidFill>
              </a:rPr>
              <a:t> are </a:t>
            </a:r>
            <a:r>
              <a:rPr lang="hr-HR" sz="2100" i="1" dirty="0" err="1">
                <a:solidFill>
                  <a:srgbClr val="FF0000"/>
                </a:solidFill>
              </a:rPr>
              <a:t>three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balls</a:t>
            </a:r>
            <a:r>
              <a:rPr lang="hr-HR" sz="2100" i="1" dirty="0">
                <a:solidFill>
                  <a:srgbClr val="FF0000"/>
                </a:solidFill>
              </a:rPr>
              <a:t> on </a:t>
            </a:r>
            <a:r>
              <a:rPr lang="hr-HR" sz="2100" i="1" dirty="0" err="1">
                <a:solidFill>
                  <a:srgbClr val="FF0000"/>
                </a:solidFill>
              </a:rPr>
              <a:t>the</a:t>
            </a:r>
            <a:r>
              <a:rPr lang="hr-HR" sz="2100" i="1" dirty="0">
                <a:solidFill>
                  <a:srgbClr val="FF0000"/>
                </a:solidFill>
              </a:rPr>
              <a:t> </a:t>
            </a:r>
            <a:r>
              <a:rPr lang="hr-HR" sz="2100" i="1" dirty="0" err="1">
                <a:solidFill>
                  <a:srgbClr val="FF0000"/>
                </a:solidFill>
              </a:rPr>
              <a:t>floor</a:t>
            </a:r>
            <a:r>
              <a:rPr lang="hr-HR" sz="2100" i="1" dirty="0">
                <a:solidFill>
                  <a:srgbClr val="FF0000"/>
                </a:solidFill>
              </a:rPr>
              <a:t>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hr-HR" sz="2100" i="1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4D19DA1-9E50-4C5F-AB48-E0FF1EA25E88}"/>
              </a:ext>
            </a:extLst>
          </p:cNvPr>
          <p:cNvSpPr txBox="1">
            <a:spLocks/>
          </p:cNvSpPr>
          <p:nvPr/>
        </p:nvSpPr>
        <p:spPr>
          <a:xfrm>
            <a:off x="6458817" y="344692"/>
            <a:ext cx="5451242" cy="4706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pictures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speaking</a:t>
            </a:r>
            <a:r>
              <a:rPr lang="hr-HR" sz="2000" b="1" dirty="0"/>
              <a:t> </a:t>
            </a:r>
            <a:r>
              <a:rPr lang="hr-HR" sz="2000" b="1" dirty="0" err="1"/>
              <a:t>section</a:t>
            </a:r>
            <a:r>
              <a:rPr lang="hr-HR" sz="2000" b="1" dirty="0"/>
              <a:t>. Call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class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describe</a:t>
            </a:r>
            <a:r>
              <a:rPr lang="hr-HR" sz="2000" b="1" dirty="0"/>
              <a:t> one </a:t>
            </a:r>
            <a:r>
              <a:rPr lang="hr-HR" sz="2000" b="1" dirty="0" err="1"/>
              <a:t>of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rooms</a:t>
            </a:r>
            <a:r>
              <a:rPr lang="hr-HR" sz="2000" b="1" dirty="0"/>
              <a:t> to </a:t>
            </a:r>
            <a:r>
              <a:rPr lang="hr-HR" sz="2000" b="1" dirty="0" err="1"/>
              <a:t>him</a:t>
            </a:r>
            <a:r>
              <a:rPr lang="hr-HR" sz="2000" b="1" dirty="0"/>
              <a:t>/</a:t>
            </a:r>
            <a:r>
              <a:rPr lang="hr-HR" sz="2000" b="1" dirty="0" err="1"/>
              <a:t>her</a:t>
            </a:r>
            <a:r>
              <a:rPr lang="hr-HR" sz="2000" b="1" dirty="0"/>
              <a:t>.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friend</a:t>
            </a:r>
            <a:r>
              <a:rPr lang="hr-HR" sz="2000" b="1" dirty="0"/>
              <a:t> must </a:t>
            </a:r>
            <a:r>
              <a:rPr lang="hr-HR" sz="2000" b="1" dirty="0" err="1"/>
              <a:t>guess</a:t>
            </a:r>
            <a:r>
              <a:rPr lang="hr-HR" sz="2000" b="1" dirty="0"/>
              <a:t> </a:t>
            </a:r>
            <a:r>
              <a:rPr lang="hr-HR" sz="2000" b="1" dirty="0" err="1"/>
              <a:t>which</a:t>
            </a:r>
            <a:r>
              <a:rPr lang="hr-HR" sz="2000" b="1" dirty="0"/>
              <a:t> room </a:t>
            </a:r>
            <a:r>
              <a:rPr lang="hr-HR" sz="2000" b="1" dirty="0" err="1"/>
              <a:t>you</a:t>
            </a:r>
            <a:r>
              <a:rPr lang="hr-HR" sz="2000" b="1" dirty="0"/>
              <a:t> are </a:t>
            </a:r>
            <a:r>
              <a:rPr lang="hr-HR" sz="2000" b="1" dirty="0" err="1"/>
              <a:t>talking</a:t>
            </a:r>
            <a:r>
              <a:rPr lang="hr-HR" sz="2000" b="1" dirty="0"/>
              <a:t> </a:t>
            </a:r>
            <a:r>
              <a:rPr lang="hr-HR" sz="2000" b="1" dirty="0" err="1"/>
              <a:t>about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crteže soba na sljedećoj stranici. Nazovi jednog od svojih prijatelja iz razreda i opiši mu/joj jednu od soba, a tvoj prijatelj mora otkriti koju sobu si opisao.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220410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uiExpand="1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</TotalTime>
  <Words>434</Words>
  <Application>Microsoft Office PowerPoint</Application>
  <PresentationFormat>Široki zaslon</PresentationFormat>
  <Paragraphs>60</Paragraphs>
  <Slides>12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235</cp:revision>
  <dcterms:created xsi:type="dcterms:W3CDTF">2017-01-15T10:30:28Z</dcterms:created>
  <dcterms:modified xsi:type="dcterms:W3CDTF">2020-11-21T08:00:53Z</dcterms:modified>
</cp:coreProperties>
</file>